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9" r:id="rId4"/>
    <p:sldId id="260" r:id="rId5"/>
    <p:sldId id="263" r:id="rId6"/>
    <p:sldId id="262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17BA1"/>
    <a:srgbClr val="6BA4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882" y="17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152705" cy="1527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Nurse</c:v>
                </c:pt>
              </c:strCache>
            </c:strRef>
          </c:tx>
          <c:spPr>
            <a:ln w="28575">
              <a:noFill/>
            </a:ln>
          </c:spPr>
          <c:invertIfNegative val="0"/>
          <c:cat>
            <c:strRef>
              <c:f>Sheet1!$A$2:$A$5</c:f>
              <c:strCache>
                <c:ptCount val="4"/>
                <c:pt idx="0">
                  <c:v>Corrections RN  Huntsville</c:v>
                </c:pt>
                <c:pt idx="1">
                  <c:v>Correctional Nurse Practitioner in Huntsville</c:v>
                </c:pt>
                <c:pt idx="2">
                  <c:v>Correctional LVN in Huntsville</c:v>
                </c:pt>
                <c:pt idx="3">
                  <c:v>Travel Corrections RN's Net in Huntsville</c:v>
                </c:pt>
              </c:strCache>
            </c:strRef>
          </c:cat>
          <c:val>
            <c:numRef>
              <c:f>Sheet1!$B$2:$B$5</c:f>
              <c:numCache>
                <c:formatCode>"$"#,##0_);[Red]\("$"#,##0\)</c:formatCode>
                <c:ptCount val="4"/>
                <c:pt idx="0">
                  <c:v>64000</c:v>
                </c:pt>
                <c:pt idx="1">
                  <c:v>118000</c:v>
                </c:pt>
                <c:pt idx="2">
                  <c:v>41000</c:v>
                </c:pt>
                <c:pt idx="3">
                  <c:v>61000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118922240"/>
        <c:axId val="118932224"/>
      </c:barChart>
      <c:stockChart>
        <c:ser>
          <c:idx val="1"/>
          <c:order val="1"/>
          <c:tx>
            <c:strRef>
              <c:f>Sheet1!$C$1</c:f>
              <c:strCache>
                <c:ptCount val="1"/>
                <c:pt idx="0">
                  <c:v>Salary as of Sept. 2014</c:v>
                </c:pt>
              </c:strCache>
            </c:strRef>
          </c:tx>
          <c:spPr>
            <a:ln w="28575">
              <a:noFill/>
            </a:ln>
          </c:spPr>
          <c:marker>
            <c:symbol val="none"/>
          </c:marker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Sheet1!$A$2:$A$5</c:f>
              <c:strCache>
                <c:ptCount val="4"/>
                <c:pt idx="0">
                  <c:v>Corrections RN  Huntsville</c:v>
                </c:pt>
                <c:pt idx="1">
                  <c:v>Correctional Nurse Practitioner in Huntsville</c:v>
                </c:pt>
                <c:pt idx="2">
                  <c:v>Correctional LVN in Huntsville</c:v>
                </c:pt>
                <c:pt idx="3">
                  <c:v>Travel Corrections RN's Net in Huntsville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Comparison</c:v>
                </c:pt>
              </c:strCache>
            </c:strRef>
          </c:tx>
          <c:spPr>
            <a:ln w="28575">
              <a:noFill/>
            </a:ln>
          </c:spPr>
          <c:marker>
            <c:symbol val="none"/>
          </c:marker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Sheet1!$A$2:$A$5</c:f>
              <c:strCache>
                <c:ptCount val="4"/>
                <c:pt idx="0">
                  <c:v>Corrections RN  Huntsville</c:v>
                </c:pt>
                <c:pt idx="1">
                  <c:v>Correctional Nurse Practitioner in Huntsville</c:v>
                </c:pt>
                <c:pt idx="2">
                  <c:v>Correctional LVN in Huntsville</c:v>
                </c:pt>
                <c:pt idx="3">
                  <c:v>Travel Corrections RN's Net in Huntsville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hiLowLines/>
        <c:axId val="118935552"/>
        <c:axId val="118933760"/>
      </c:stockChart>
      <c:catAx>
        <c:axId val="118922240"/>
        <c:scaling>
          <c:orientation val="minMax"/>
        </c:scaling>
        <c:delete val="0"/>
        <c:axPos val="b"/>
        <c:majorTickMark val="none"/>
        <c:minorTickMark val="none"/>
        <c:tickLblPos val="nextTo"/>
        <c:crossAx val="118932224"/>
        <c:crosses val="autoZero"/>
        <c:auto val="1"/>
        <c:lblAlgn val="ctr"/>
        <c:lblOffset val="100"/>
        <c:noMultiLvlLbl val="0"/>
      </c:catAx>
      <c:valAx>
        <c:axId val="118932224"/>
        <c:scaling>
          <c:orientation val="minMax"/>
        </c:scaling>
        <c:delete val="0"/>
        <c:axPos val="l"/>
        <c:numFmt formatCode="&quot;$&quot;#,##0_);[Red]\(&quot;$&quot;#,##0\)" sourceLinked="1"/>
        <c:majorTickMark val="none"/>
        <c:minorTickMark val="none"/>
        <c:tickLblPos val="nextTo"/>
        <c:crossAx val="118922240"/>
        <c:crosses val="autoZero"/>
        <c:crossBetween val="between"/>
      </c:valAx>
      <c:valAx>
        <c:axId val="118933760"/>
        <c:scaling>
          <c:orientation val="minMax"/>
        </c:scaling>
        <c:delete val="0"/>
        <c:axPos val="r"/>
        <c:numFmt formatCode="General" sourceLinked="1"/>
        <c:majorTickMark val="out"/>
        <c:minorTickMark val="none"/>
        <c:tickLblPos val="nextTo"/>
        <c:crossAx val="118935552"/>
        <c:crosses val="max"/>
        <c:crossBetween val="between"/>
      </c:valAx>
      <c:catAx>
        <c:axId val="118935552"/>
        <c:scaling>
          <c:orientation val="minMax"/>
        </c:scaling>
        <c:delete val="1"/>
        <c:axPos val="b"/>
        <c:majorTickMark val="out"/>
        <c:minorTickMark val="none"/>
        <c:tickLblPos val="nextTo"/>
        <c:crossAx val="118933760"/>
        <c:crosses val="autoZero"/>
        <c:auto val="1"/>
        <c:lblAlgn val="ctr"/>
        <c:lblOffset val="100"/>
        <c:noMultiLvlLbl val="0"/>
      </c:cat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</cdr:x>
      <cdr:y>0.56667</cdr:y>
    </cdr:from>
    <cdr:to>
      <cdr:x>0.61111</cdr:x>
      <cdr:y>0.76627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114800" y="2595984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0.87445</cdr:x>
      <cdr:y>0.86667</cdr:y>
    </cdr:from>
    <cdr:to>
      <cdr:x>1</cdr:x>
      <cdr:y>1</cdr:y>
    </cdr:to>
    <cdr:pic>
      <cdr:nvPicPr>
        <cdr:cNvPr id="3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7196370" y="3970328"/>
          <a:ext cx="1033230" cy="610821"/>
        </a:xfrm>
        <a:prstGeom xmlns:a="http://schemas.openxmlformats.org/drawingml/2006/main" prst="rect">
          <a:avLst/>
        </a:prstGeom>
      </cdr:spPr>
    </cdr:pic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729A43-7467-4D2B-8103-95AF92D5A6B5}" type="datetimeFigureOut">
              <a:rPr lang="en-US" smtClean="0"/>
              <a:t>9/13/2014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C8E978-FFCC-4175-862C-9BAD1AB7B0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447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NOTE:</a:t>
            </a:r>
            <a:r>
              <a:rPr lang="en-US" b="1" baseline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0" baseline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best viewing presentation, b</a:t>
            </a:r>
            <a:r>
              <a:rPr lang="en-US" baseline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 sure to turn on your speakers, click on view as “Slide Show (at top of screen),” and </a:t>
            </a:r>
            <a:r>
              <a:rPr lang="en-US" baseline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click on From </a:t>
            </a:r>
            <a:r>
              <a:rPr lang="en-US" baseline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Beginning (at top and to the left on tool bar).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C8E978-FFCC-4175-862C-9BAD1AB7B0F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1653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C8E978-FFCC-4175-862C-9BAD1AB7B0F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1569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8045" y="4192525"/>
            <a:ext cx="7772400" cy="859205"/>
          </a:xfrm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99645" y="5342235"/>
            <a:ext cx="6400800" cy="835455"/>
          </a:xfrm>
        </p:spPr>
        <p:txBody>
          <a:bodyPr>
            <a:normAutofit/>
          </a:bodyPr>
          <a:lstStyle>
            <a:lvl1pPr marL="0" indent="0" algn="r">
              <a:buNone/>
              <a:defRPr sz="2800">
                <a:solidFill>
                  <a:srgbClr val="00B0F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9/13/2014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875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9/13/2014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607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9/13/2014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665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9/13/2014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609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3600">
                <a:solidFill>
                  <a:srgbClr val="017BA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9/13/2014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471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3310" y="274638"/>
            <a:ext cx="6710784" cy="1143000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017BA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3310" y="1443836"/>
            <a:ext cx="6710784" cy="4275740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9/13/2014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391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9/13/2014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441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9/13/2014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791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3600">
                <a:solidFill>
                  <a:srgbClr val="017BA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43835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B0F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073697"/>
            <a:ext cx="4040188" cy="3798583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443835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B0F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073697"/>
            <a:ext cx="4041775" cy="3798583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9/13/2014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911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9/13/2014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773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9/13/2014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864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9/13/2014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452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4F12-AA26-4AC8-9962-C36BB8F32554}" type="datetimeFigureOut">
              <a:rPr lang="en-US" smtClean="0"/>
              <a:pPr/>
              <a:t>9/13/2014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03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wmf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jp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3" Type="http://schemas.openxmlformats.org/officeDocument/2006/relationships/hyperlink" Target="http://www.indeed.com/salary?q1=Correctional+Nurse&amp;l1=huntsville,+al&amp;friend=1" TargetMode="External"/><Relationship Id="rId7" Type="http://schemas.openxmlformats.org/officeDocument/2006/relationships/image" Target="../media/image10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corrections.com/news/article/24280-defining-a-correctional-nurse" TargetMode="External"/><Relationship Id="rId5" Type="http://schemas.openxmlformats.org/officeDocument/2006/relationships/hyperlink" Target="http://work.chron.com/salaries-correctional-nurses-8109.html" TargetMode="External"/><Relationship Id="rId4" Type="http://schemas.openxmlformats.org/officeDocument/2006/relationships/hyperlink" Target="http://educationportal.com/articles/Correctional_Nurse_JobDescription_Duties_and_Requirements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Correctional Nursing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latin typeface="+mj-lt"/>
                <a:cs typeface="Times New Roman" panose="02020603050405020304" pitchFamily="18" charset="0"/>
              </a:rPr>
              <a:t>An Overview</a:t>
            </a:r>
            <a:endParaRPr lang="en-US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28720" y="6024986"/>
            <a:ext cx="68717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Jennifer Cook</a:t>
            </a:r>
          </a:p>
          <a:p>
            <a:pPr algn="r"/>
            <a:r>
              <a:rPr lang="en-US" sz="12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University of North Alabama</a:t>
            </a:r>
          </a:p>
          <a:p>
            <a:pPr algn="r"/>
            <a:r>
              <a:rPr lang="en-US" sz="12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Author Note:</a:t>
            </a:r>
          </a:p>
          <a:p>
            <a:pPr algn="r"/>
            <a:r>
              <a:rPr lang="en-US" sz="1200" b="1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Nursing Specialty PPT</a:t>
            </a: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This </a:t>
            </a:r>
            <a:r>
              <a:rPr lang="en-US" sz="12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presentation was prepared for NU 200 – P1 – taught by Lynn Underwood</a:t>
            </a:r>
            <a:endParaRPr lang="en-US" sz="12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Tribute to Nurses - &amp;quot;These Hands&amp;quot; Music Video_mp3cut.foxcom.su_ (mp3cut.net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>
                  <p14:fade in="250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10910" y="5872890"/>
            <a:ext cx="609600" cy="609600"/>
          </a:xfrm>
          <a:prstGeom prst="rect">
            <a:avLst/>
          </a:prstGeom>
        </p:spPr>
      </p:pic>
      <p:pic>
        <p:nvPicPr>
          <p:cNvPr id="2050" name="Picture 2" descr="C:\Users\PC\AppData\Local\Microsoft\Windows\Temporary Internet Files\Content.IE5\QW1S8PL6\MC900391034[1].wm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6100" y="527604"/>
            <a:ext cx="1175005" cy="137434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920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2000" fill="hold"/>
                                        <p:tgtEl>
                                          <p:spTgt spid="205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32075" numSld="999">
                <p:cTn id="10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Main Duties/Activities Performed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272080"/>
          </a:xfrm>
        </p:spPr>
        <p:txBody>
          <a:bodyPr>
            <a:normAutofit/>
          </a:bodyPr>
          <a:lstStyle/>
          <a:p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Monitor medical supplies (needles &amp; medications).</a:t>
            </a:r>
          </a:p>
          <a:p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Limit the use of potentially dangerous materials (scalpels, IV drip supplies).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Monitor patients’ progress and responses to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medical 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treatments.</a:t>
            </a:r>
          </a:p>
          <a:p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Administer 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medications.</a:t>
            </a:r>
          </a:p>
          <a:p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Maintain disease clinics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infirmary.</a:t>
            </a:r>
          </a:p>
          <a:p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Document patient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medical 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history.</a:t>
            </a:r>
          </a:p>
          <a:p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 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autonomous, flexible, &amp; diverse.</a:t>
            </a:r>
            <a:endParaRPr lang="en-US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 respectful toward the inmates.</a:t>
            </a:r>
          </a:p>
          <a:p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Have strong assessment skills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Maintain a secure environment.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1032" name="Picture 8" descr="C:\Users\PC\AppData\Local\Microsoft\Windows\Temporary Internet Files\Content.IE5\91IAVTFT\MC900287500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7985" y="2512770"/>
            <a:ext cx="1585559" cy="2385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81425" y="6356350"/>
            <a:ext cx="3738375" cy="365125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Sources: "Correctional Nurse," </a:t>
            </a:r>
            <a:r>
              <a:rPr lang="en-US" dirty="0" err="1" smtClean="0">
                <a:solidFill>
                  <a:schemeClr val="bg1"/>
                </a:solidFill>
              </a:rPr>
              <a:t>n.d.</a:t>
            </a:r>
            <a:r>
              <a:rPr lang="en-US" dirty="0">
                <a:solidFill>
                  <a:schemeClr val="bg1"/>
                </a:solidFill>
              </a:rPr>
              <a:t>; </a:t>
            </a:r>
            <a:r>
              <a:rPr lang="en-US" dirty="0" err="1">
                <a:solidFill>
                  <a:schemeClr val="bg1"/>
                </a:solidFill>
              </a:rPr>
              <a:t>Moak</a:t>
            </a:r>
            <a:r>
              <a:rPr lang="en-US" dirty="0">
                <a:solidFill>
                  <a:schemeClr val="bg1"/>
                </a:solidFill>
              </a:rPr>
              <a:t>, 2010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419293" y="3887115"/>
            <a:ext cx="2290575" cy="138499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Correctional nurses are one part security; one part ER nurse; one part primary care nurse; and, if working in an infirmary, one part critical care nurse.</a:t>
            </a:r>
          </a:p>
        </p:txBody>
      </p:sp>
    </p:spTree>
    <p:extLst>
      <p:ext uri="{BB962C8B-B14F-4D97-AF65-F5344CB8AC3E}">
        <p14:creationId xmlns:p14="http://schemas.microsoft.com/office/powerpoint/2010/main" val="4103309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 override="childStyle"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Education Level Required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Completion of an undergraduate program in nursing from vocational training program or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accredited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school.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Can be LPN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RN.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LPN must complete program approved by the state, which is typically offered at community or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junior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colleges.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RN must have associate’s or bachelor’s degree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nursing.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Source: "Correctional Nurse," </a:t>
            </a:r>
            <a:r>
              <a:rPr lang="en-US" dirty="0" err="1" smtClean="0"/>
              <a:t>n.d.</a:t>
            </a:r>
            <a:endParaRPr lang="en-US" dirty="0"/>
          </a:p>
        </p:txBody>
      </p:sp>
      <p:pic>
        <p:nvPicPr>
          <p:cNvPr id="1032" name="Picture 8" descr="C:\Users\PC\AppData\Local\Microsoft\Windows\Temporary Internet Files\Content.IE5\3DHSZLWF\MC900029888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3395" y="5108755"/>
            <a:ext cx="891540" cy="1591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1633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0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Certification Requirements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All potential nurses must pass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NCLEX.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Correctional nurses can enhance their employment prospects by receiving optional certification from the National Commission on Correctional Health Care (www.ncchc.org). Becoming a Certified Correctional Health Professional requires passing an exam. Renewal occurs every year by completing continuing education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activities.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2575" y="527605"/>
            <a:ext cx="2127250" cy="176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Source: "Correctional Nurse," </a:t>
            </a:r>
            <a:r>
              <a:rPr lang="en-US" dirty="0" err="1" smtClean="0">
                <a:solidFill>
                  <a:schemeClr val="bg1"/>
                </a:solidFill>
              </a:rPr>
              <a:t>n.d.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7863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Expected Average Salary for the Specialty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45522973"/>
              </p:ext>
            </p:extLst>
          </p:nvPr>
        </p:nvGraphicFramePr>
        <p:xfrm>
          <a:off x="457200" y="1291131"/>
          <a:ext cx="8229600" cy="45811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793640" y="6024985"/>
            <a:ext cx="320680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FFFF00"/>
                </a:solidFill>
              </a:rPr>
              <a:t>These wages vary with education, geography and the level of security of the prison </a:t>
            </a:r>
            <a:r>
              <a:rPr lang="en-US" sz="1400" b="1" dirty="0" smtClean="0">
                <a:solidFill>
                  <a:srgbClr val="FFFF00"/>
                </a:solidFill>
              </a:rPr>
              <a:t>.</a:t>
            </a:r>
            <a:endParaRPr lang="en-US" sz="1400" b="1" dirty="0">
              <a:solidFill>
                <a:srgbClr val="FFFF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07080" y="6177690"/>
            <a:ext cx="4733855" cy="543785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Sources: </a:t>
            </a:r>
            <a:r>
              <a:rPr lang="en-US" dirty="0" err="1" smtClean="0">
                <a:solidFill>
                  <a:schemeClr val="bg1"/>
                </a:solidFill>
              </a:rPr>
              <a:t>Gosset</a:t>
            </a:r>
            <a:r>
              <a:rPr lang="en-US" dirty="0" smtClean="0">
                <a:solidFill>
                  <a:schemeClr val="bg1"/>
                </a:solidFill>
              </a:rPr>
              <a:t>, </a:t>
            </a:r>
            <a:r>
              <a:rPr lang="en-US" dirty="0" err="1" smtClean="0">
                <a:solidFill>
                  <a:schemeClr val="bg1"/>
                </a:solidFill>
              </a:rPr>
              <a:t>n.d.</a:t>
            </a:r>
            <a:r>
              <a:rPr lang="en-US" dirty="0" smtClean="0">
                <a:solidFill>
                  <a:schemeClr val="bg1"/>
                </a:solidFill>
              </a:rPr>
              <a:t>; "Correctional Nurse Salary in Huntsville, AL," </a:t>
            </a:r>
            <a:r>
              <a:rPr lang="en-US" dirty="0" err="1" smtClean="0">
                <a:solidFill>
                  <a:schemeClr val="bg1"/>
                </a:solidFill>
              </a:rPr>
              <a:t>n.d.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7905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48965" y="1291130"/>
            <a:ext cx="8229600" cy="4581150"/>
          </a:xfrm>
        </p:spPr>
        <p:txBody>
          <a:bodyPr>
            <a:normAutofit/>
          </a:bodyPr>
          <a:lstStyle/>
          <a:p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Boskovitch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Ann M. By Rich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Obertots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These Hands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Bill Warner Sony HVR-Z1U, Final Cut, Magic Bullet.,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n.d.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MP3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Correctional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Nurse Salary in Huntsville, AL. (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n.d.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 </a:t>
            </a:r>
            <a:r>
              <a:rPr lang="en-US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Indeed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Retrieved September 9, 2014,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from </a:t>
            </a:r>
            <a:r>
              <a:rPr lang="en-US" sz="1400" u="sng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</a:t>
            </a:r>
            <a:r>
              <a:rPr lang="en-US" sz="14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://</a:t>
            </a:r>
            <a:r>
              <a:rPr lang="en-US" sz="1400" u="sng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www.indeed.com/salary?q1=Correctional+Nurse&amp;l1=huntsville%2C+al&amp;friend=1</a:t>
            </a:r>
            <a:endParaRPr lang="en-US" sz="1400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Correctional Nurse: Job Description, Duties and Requirements. (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n.d.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 </a:t>
            </a:r>
            <a:r>
              <a:rPr lang="en-US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Education </a:t>
            </a:r>
            <a:r>
              <a:rPr lang="en-US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Portal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Retrieved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September 9, 2014,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from </a:t>
            </a:r>
            <a:r>
              <a:rPr lang="en-US" sz="1400" u="sng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</a:t>
            </a:r>
            <a:r>
              <a:rPr lang="en-US" sz="14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://</a:t>
            </a:r>
            <a:r>
              <a:rPr lang="en-US" sz="1400" u="sng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educationportal.com/articles/Correctional_Nurse_JobDescription_Duties_and_Requirements.html</a:t>
            </a:r>
            <a:endParaRPr lang="en-US" sz="1400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Gosset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N. (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n.d.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Salaries of Correctional Nurses. </a:t>
            </a:r>
            <a:r>
              <a:rPr lang="en-US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Work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Retrieved September 9, 2014, from </a:t>
            </a:r>
            <a:r>
              <a:rPr lang="en-US" sz="14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http://</a:t>
            </a:r>
            <a:r>
              <a:rPr lang="en-US" sz="1400" u="sng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work.chron.com/salaries-correctional-nurses-8109.html</a:t>
            </a:r>
            <a:endParaRPr lang="en-US" sz="1400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4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14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Moak</a:t>
            </a:r>
            <a:r>
              <a:rPr lang="en-US" sz="14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, A. (2010, May 17). Defining a Correctional Nurse. Retrieved September 13, 2014, from </a:t>
            </a:r>
            <a:r>
              <a:rPr lang="en-US" sz="1400" u="sng" dirty="0">
                <a:solidFill>
                  <a:srgbClr val="0000FF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hlinkClick r:id="rId6"/>
              </a:rPr>
              <a:t>http://www.corrections.com/news/article/24280-defining-a-correctional-nurse</a:t>
            </a:r>
            <a:endParaRPr lang="en-US" sz="1400" u="sng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1400" dirty="0"/>
          </a:p>
        </p:txBody>
      </p:sp>
      <p:pic>
        <p:nvPicPr>
          <p:cNvPr id="1027" name="Picture 3" descr="C:\Users\PC\AppData\Local\Microsoft\Windows\Temporary Internet Files\Content.IE5\WYXRZ00H\MC900434475[1].wm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0605" y="6024984"/>
            <a:ext cx="1838325" cy="727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 rot="20735505">
            <a:off x="3263320" y="5924505"/>
            <a:ext cx="23987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bg1"/>
                </a:solidFill>
                <a:latin typeface="Lucida Handwriting" panose="03010101010101010101" pitchFamily="66" charset="0"/>
              </a:rPr>
              <a:t>f</a:t>
            </a:r>
            <a:r>
              <a:rPr lang="en-US" sz="2400" dirty="0" smtClean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bg1"/>
                </a:solidFill>
                <a:latin typeface="Lucida Handwriting" panose="03010101010101010101" pitchFamily="66" charset="0"/>
              </a:rPr>
              <a:t>or Watching!</a:t>
            </a:r>
            <a:endParaRPr lang="en-US" sz="2400" dirty="0">
              <a:ln>
                <a:solidFill>
                  <a:schemeClr val="bg2">
                    <a:lumMod val="10000"/>
                  </a:schemeClr>
                </a:solidFill>
              </a:ln>
              <a:solidFill>
                <a:schemeClr val="bg1"/>
              </a:solidFill>
              <a:latin typeface="Lucida Handwriting" panose="03010101010101010101" pitchFamily="66" charset="0"/>
            </a:endParaRPr>
          </a:p>
        </p:txBody>
      </p:sp>
      <p:pic>
        <p:nvPicPr>
          <p:cNvPr id="1026" name="Picture 2" descr="C:\Users\PC\AppData\Local\Microsoft\Windows\Temporary Internet Files\Content.IE5\494WQ68K\MC900423171[1].wm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6100" y="6004502"/>
            <a:ext cx="913943" cy="747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0995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5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1" presetClass="entr" presetSubtype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8250"/>
                            </p:stCondLst>
                            <p:childTnLst>
                              <p:par>
                                <p:cTn id="38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4636 0.00463 C -0.14045 0.03681 -0.1092 0.05394 -0.07726 0.04329 C -0.03959 0.03079 -0.03125 -0.00278 -0.02882 -0.02222 L -0.02743 -0.04745 C -0.02483 -0.06713 -0.0158 -0.10092 0.02691 -0.11505 C 0.05416 -0.12407 0.0901 -0.10856 0.096 -0.07639 C 0.10208 -0.04421 0.07604 -0.00787 0.04878 0.00116 C 0.00607 0.01551 -0.01372 -0.00856 -0.02292 -0.0243 L -0.03334 -0.0456 C -0.04236 -0.06111 -0.06129 -0.08565 -0.09913 -0.07292 C -0.13108 -0.06227 -0.15243 -0.02755 -0.14636 0.00463 Z " pathEditMode="relative" rAng="-842174" ptsTypes="ffFffffFfff">
                                      <p:cBhvr>
                                        <p:cTn id="42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118" y="-40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654</TotalTime>
  <Words>396</Words>
  <Application>Microsoft Office PowerPoint</Application>
  <PresentationFormat>On-screen Show (4:3)</PresentationFormat>
  <Paragraphs>47</Paragraphs>
  <Slides>6</Slides>
  <Notes>2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Correctional Nursing</vt:lpstr>
      <vt:lpstr>Main Duties/Activities Performed</vt:lpstr>
      <vt:lpstr>Education Level Required</vt:lpstr>
      <vt:lpstr>Certification Requirements</vt:lpstr>
      <vt:lpstr>Expected Average Salary for the Specialty</vt:lpstr>
      <vt:lpstr>References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Julian</dc:creator>
  <cp:lastModifiedBy>Jennifer Cook</cp:lastModifiedBy>
  <cp:revision>59</cp:revision>
  <dcterms:created xsi:type="dcterms:W3CDTF">2013-08-21T19:17:07Z</dcterms:created>
  <dcterms:modified xsi:type="dcterms:W3CDTF">2014-09-14T04:40:13Z</dcterms:modified>
</cp:coreProperties>
</file>